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sldIdLst>
    <p:sldId id="256" r:id="rId5"/>
    <p:sldId id="2146847054" r:id="rId6"/>
    <p:sldId id="262" r:id="rId7"/>
    <p:sldId id="265" r:id="rId8"/>
    <p:sldId id="266" r:id="rId9"/>
    <p:sldId id="2146847056" r:id="rId10"/>
    <p:sldId id="2146847057" r:id="rId11"/>
    <p:sldId id="2146847058" r:id="rId12"/>
    <p:sldId id="2146847059" r:id="rId13"/>
    <p:sldId id="267" r:id="rId14"/>
    <p:sldId id="2146847060" r:id="rId15"/>
    <p:sldId id="2146847061" r:id="rId16"/>
    <p:sldId id="2146847062" r:id="rId17"/>
    <p:sldId id="2146847063" r:id="rId18"/>
    <p:sldId id="2146847065" r:id="rId19"/>
    <p:sldId id="2146847064" r:id="rId20"/>
    <p:sldId id="2146847066" r:id="rId21"/>
    <p:sldId id="2146847067" r:id="rId22"/>
    <p:sldId id="2146847068" r:id="rId23"/>
    <p:sldId id="2146847069" r:id="rId24"/>
    <p:sldId id="2146847070" r:id="rId25"/>
    <p:sldId id="268" r:id="rId26"/>
    <p:sldId id="2146847055" r:id="rId27"/>
    <p:sldId id="269"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82" d="100"/>
          <a:sy n="82" d="100"/>
        </p:scale>
        <p:origin x="229" y="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CD927-7DC3-4DCA-AB34-40F5D014A0A2}" type="doc">
      <dgm:prSet loTypeId="urn:microsoft.com/office/officeart/2005/8/layout/process1" loCatId="process" qsTypeId="urn:microsoft.com/office/officeart/2005/8/quickstyle/3d2" qsCatId="3D" csTypeId="urn:microsoft.com/office/officeart/2005/8/colors/accent1_2" csCatId="accent1"/>
      <dgm:spPr/>
      <dgm:t>
        <a:bodyPr/>
        <a:lstStyle/>
        <a:p>
          <a:endParaRPr lang="en-IN"/>
        </a:p>
      </dgm:t>
    </dgm:pt>
    <dgm:pt modelId="{5374D0EF-3559-4F47-9041-BDDA8BE3D16A}">
      <dgm:prSet/>
      <dgm:spPr/>
      <dgm:t>
        <a:bodyPr/>
        <a:lstStyle/>
        <a:p>
          <a:r>
            <a:rPr lang="en-US" b="1"/>
            <a:t>THANK YOU</a:t>
          </a:r>
          <a:endParaRPr lang="en-IN"/>
        </a:p>
      </dgm:t>
    </dgm:pt>
    <dgm:pt modelId="{23CC39A5-E79B-45DE-8766-420F926F772E}" type="parTrans" cxnId="{D0CACFFD-2900-409C-88CF-7E36051F027D}">
      <dgm:prSet/>
      <dgm:spPr/>
      <dgm:t>
        <a:bodyPr/>
        <a:lstStyle/>
        <a:p>
          <a:endParaRPr lang="en-IN"/>
        </a:p>
      </dgm:t>
    </dgm:pt>
    <dgm:pt modelId="{76A4441C-945D-4CB2-B1A7-817CCE0F4A11}" type="sibTrans" cxnId="{D0CACFFD-2900-409C-88CF-7E36051F027D}">
      <dgm:prSet/>
      <dgm:spPr/>
      <dgm:t>
        <a:bodyPr/>
        <a:lstStyle/>
        <a:p>
          <a:endParaRPr lang="en-IN"/>
        </a:p>
      </dgm:t>
    </dgm:pt>
    <dgm:pt modelId="{8BDE3E80-2B5D-4306-BCF7-0638FDC5804E}" type="pres">
      <dgm:prSet presAssocID="{31ECD927-7DC3-4DCA-AB34-40F5D014A0A2}" presName="Name0" presStyleCnt="0">
        <dgm:presLayoutVars>
          <dgm:dir/>
          <dgm:resizeHandles val="exact"/>
        </dgm:presLayoutVars>
      </dgm:prSet>
      <dgm:spPr/>
    </dgm:pt>
    <dgm:pt modelId="{E3A64AF2-1499-41C7-94E0-92FDDBC304CE}" type="pres">
      <dgm:prSet presAssocID="{5374D0EF-3559-4F47-9041-BDDA8BE3D16A}" presName="node" presStyleLbl="node1" presStyleIdx="0" presStyleCnt="1">
        <dgm:presLayoutVars>
          <dgm:bulletEnabled val="1"/>
        </dgm:presLayoutVars>
      </dgm:prSet>
      <dgm:spPr/>
    </dgm:pt>
  </dgm:ptLst>
  <dgm:cxnLst>
    <dgm:cxn modelId="{16F5E717-628B-47C0-867A-7A242FA16558}" type="presOf" srcId="{31ECD927-7DC3-4DCA-AB34-40F5D014A0A2}" destId="{8BDE3E80-2B5D-4306-BCF7-0638FDC5804E}" srcOrd="0" destOrd="0" presId="urn:microsoft.com/office/officeart/2005/8/layout/process1"/>
    <dgm:cxn modelId="{89F7D0F3-3024-4E50-881A-C3823C6F0179}" type="presOf" srcId="{5374D0EF-3559-4F47-9041-BDDA8BE3D16A}" destId="{E3A64AF2-1499-41C7-94E0-92FDDBC304CE}" srcOrd="0" destOrd="0" presId="urn:microsoft.com/office/officeart/2005/8/layout/process1"/>
    <dgm:cxn modelId="{D0CACFFD-2900-409C-88CF-7E36051F027D}" srcId="{31ECD927-7DC3-4DCA-AB34-40F5D014A0A2}" destId="{5374D0EF-3559-4F47-9041-BDDA8BE3D16A}" srcOrd="0" destOrd="0" parTransId="{23CC39A5-E79B-45DE-8766-420F926F772E}" sibTransId="{76A4441C-945D-4CB2-B1A7-817CCE0F4A11}"/>
    <dgm:cxn modelId="{9A2A77BA-A682-4467-8207-930206BB7C7A}" type="presParOf" srcId="{8BDE3E80-2B5D-4306-BCF7-0638FDC5804E}" destId="{E3A64AF2-1499-41C7-94E0-92FDDBC304CE}"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64AF2-1499-41C7-94E0-92FDDBC304CE}">
      <dsp:nvSpPr>
        <dsp:cNvPr id="0" name=""/>
        <dsp:cNvSpPr/>
      </dsp:nvSpPr>
      <dsp:spPr>
        <a:xfrm>
          <a:off x="4540" y="0"/>
          <a:ext cx="9289663" cy="132556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a:t>THANK YOU</a:t>
          </a:r>
          <a:endParaRPr lang="en-IN" sz="6000" kern="1200"/>
        </a:p>
      </dsp:txBody>
      <dsp:txXfrm>
        <a:off x="43364" y="38824"/>
        <a:ext cx="9212015" cy="1247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2.xml"/><Relationship Id="rId5" Type="http://schemas.openxmlformats.org/officeDocument/2006/relationships/hyperlink" Target="https://streamlit.io/" TargetMode="External"/><Relationship Id="rId4" Type="http://schemas.openxmlformats.org/officeDocument/2006/relationships/hyperlink" Target="https://matplotlib.org/"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scene3d>
              <a:camera prst="orthographicFront"/>
              <a:lightRig rig="threePt" dir="t"/>
            </a:scene3d>
            <a:sp3d extrusionH="57150">
              <a:bevelT w="69850" h="69850" prst="divot"/>
            </a:sp3d>
          </a:bodyPr>
          <a:lstStyle/>
          <a:p>
            <a:pPr algn="ctr"/>
            <a:r>
              <a:rPr lang="en-US" b="1" dirty="0">
                <a:ln>
                  <a:solidFill>
                    <a:srgbClr val="002060"/>
                  </a:solidFill>
                </a:ln>
                <a:solidFill>
                  <a:schemeClr val="accent1">
                    <a:lumMod val="75000"/>
                  </a:schemeClr>
                </a:solidFill>
                <a:latin typeface="Arial"/>
                <a:cs typeface="Arial"/>
              </a:rPr>
              <a:t>Employee Salary Prediction using classification algorithm’s</a:t>
            </a:r>
          </a:p>
        </p:txBody>
      </p:sp>
      <p:sp>
        <p:nvSpPr>
          <p:cNvPr id="3" name="TextBox 2"/>
          <p:cNvSpPr txBox="1"/>
          <p:nvPr/>
        </p:nvSpPr>
        <p:spPr>
          <a:xfrm>
            <a:off x="-267324" y="770161"/>
            <a:ext cx="12726648" cy="784830"/>
          </a:xfrm>
          <a:prstGeom prst="rect">
            <a:avLst/>
          </a:prstGeom>
          <a:noFill/>
        </p:spPr>
        <p:txBody>
          <a:bodyPr wrap="square" lIns="91440" tIns="45720" rIns="91440" bIns="45720" rtlCol="0" anchor="t">
            <a:spAutoFit/>
          </a:bodyPr>
          <a:lstStyle/>
          <a:p>
            <a:pPr algn="ctr"/>
            <a:r>
              <a:rPr lang="en-US" sz="4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a:cs typeface="Arial"/>
              </a:rPr>
              <a:t>IBM PROJECT’S</a:t>
            </a:r>
            <a:endParaRPr lang="en-US" sz="4500" b="1" dirty="0">
              <a:solidFill>
                <a:schemeClr val="accent1">
                  <a:lumMod val="75000"/>
                </a:schemeClr>
              </a:solidFill>
              <a:latin typeface="Arial"/>
              <a:cs typeface="Arial"/>
            </a:endParaRPr>
          </a:p>
        </p:txBody>
      </p:sp>
      <p:sp>
        <p:nvSpPr>
          <p:cNvPr id="4" name="TextBox 3"/>
          <p:cNvSpPr txBox="1"/>
          <p:nvPr/>
        </p:nvSpPr>
        <p:spPr>
          <a:xfrm>
            <a:off x="561309" y="3690516"/>
            <a:ext cx="11804072" cy="2246769"/>
          </a:xfrm>
          <a:prstGeom prst="rect">
            <a:avLst/>
          </a:prstGeom>
          <a:noFill/>
        </p:spPr>
        <p:txBody>
          <a:bodyPr wrap="square" lIns="91440" tIns="45720" rIns="91440" bIns="45720" rtlCol="0" anchor="t">
            <a:spAutoFit/>
          </a:bodyPr>
          <a:lstStyle/>
          <a:p>
            <a:r>
              <a:rPr lang="en-US" sz="2800" b="1" dirty="0">
                <a:solidFill>
                  <a:schemeClr val="bg1"/>
                </a:solidFill>
              </a:rPr>
              <a:t>Presented By :</a:t>
            </a:r>
          </a:p>
          <a:p>
            <a:r>
              <a:rPr lang="en-US" sz="2800" b="1" dirty="0">
                <a:solidFill>
                  <a:schemeClr val="bg1"/>
                </a:solidFill>
              </a:rPr>
              <a:t>Name:</a:t>
            </a:r>
            <a:r>
              <a:rPr lang="en-US" sz="2800" dirty="0">
                <a:solidFill>
                  <a:schemeClr val="bg1"/>
                </a:solidFill>
              </a:rPr>
              <a:t> </a:t>
            </a:r>
            <a:r>
              <a:rPr lang="en-US" sz="2800" dirty="0" err="1">
                <a:solidFill>
                  <a:schemeClr val="bg1"/>
                </a:solidFill>
              </a:rPr>
              <a:t>Namneet</a:t>
            </a:r>
            <a:r>
              <a:rPr lang="en-US" sz="2800" dirty="0">
                <a:solidFill>
                  <a:schemeClr val="bg1"/>
                </a:solidFill>
              </a:rPr>
              <a:t> Dash</a:t>
            </a:r>
            <a:br>
              <a:rPr lang="en-US" sz="2800" dirty="0">
                <a:solidFill>
                  <a:schemeClr val="bg1"/>
                </a:solidFill>
              </a:rPr>
            </a:br>
            <a:r>
              <a:rPr lang="en-US" sz="2800" b="1" dirty="0">
                <a:solidFill>
                  <a:schemeClr val="bg1"/>
                </a:solidFill>
              </a:rPr>
              <a:t>College:</a:t>
            </a:r>
            <a:r>
              <a:rPr lang="en-US" sz="2800" dirty="0">
                <a:solidFill>
                  <a:schemeClr val="bg1"/>
                </a:solidFill>
              </a:rPr>
              <a:t> Trident Academy of Technology</a:t>
            </a:r>
            <a:br>
              <a:rPr lang="en-US" sz="2800" dirty="0">
                <a:solidFill>
                  <a:schemeClr val="bg1"/>
                </a:solidFill>
              </a:rPr>
            </a:br>
            <a:r>
              <a:rPr lang="en-US" sz="2800" b="1" dirty="0">
                <a:solidFill>
                  <a:schemeClr val="bg1"/>
                </a:solidFill>
              </a:rPr>
              <a:t>Department:</a:t>
            </a:r>
            <a:r>
              <a:rPr lang="en-US" sz="2800" dirty="0">
                <a:solidFill>
                  <a:schemeClr val="bg1"/>
                </a:solidFill>
              </a:rPr>
              <a:t> Computer Science and Engineering</a:t>
            </a:r>
            <a:br>
              <a:rPr lang="en-US" sz="2800" dirty="0">
                <a:solidFill>
                  <a:schemeClr val="bg1"/>
                </a:solidFill>
              </a:rPr>
            </a:br>
            <a:r>
              <a:rPr lang="en-US" sz="2800" b="1" dirty="0">
                <a:solidFill>
                  <a:schemeClr val="bg1"/>
                </a:solidFill>
              </a:rPr>
              <a:t>AICTE Internship Student </a:t>
            </a:r>
            <a:r>
              <a:rPr lang="en-US" sz="2800" b="1" dirty="0" err="1">
                <a:solidFill>
                  <a:schemeClr val="bg1"/>
                </a:solidFill>
              </a:rPr>
              <a:t>Regd</a:t>
            </a:r>
            <a:r>
              <a:rPr lang="en-US" sz="2800" b="1" dirty="0">
                <a:solidFill>
                  <a:schemeClr val="bg1"/>
                </a:solidFill>
              </a:rPr>
              <a:t> ID:</a:t>
            </a:r>
            <a:r>
              <a:rPr lang="en-US" sz="2800" dirty="0">
                <a:solidFill>
                  <a:schemeClr val="bg1"/>
                </a:solidFill>
              </a:rPr>
              <a:t> STU665ae065302cc1717231717</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5"/>
            <a:ext cx="11029616" cy="517045"/>
          </a:xfrm>
        </p:spPr>
        <p:txBody>
          <a:bodyPr>
            <a:normAutofit fontScale="90000"/>
          </a:bodyPr>
          <a:lstStyle/>
          <a:p>
            <a:r>
              <a:rPr lang="en-US" sz="44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Result :</a:t>
            </a:r>
            <a:endParaRPr lang="en-US" dirty="0">
              <a:ln>
                <a:solidFill>
                  <a:schemeClr val="bg2">
                    <a:lumMod val="10000"/>
                  </a:schemeClr>
                </a:solidFill>
              </a:ln>
              <a:effectLst>
                <a:glow rad="101600">
                  <a:schemeClr val="accent2">
                    <a:satMod val="175000"/>
                    <a:alpha val="40000"/>
                  </a:schemeClr>
                </a:glow>
              </a:effectLst>
            </a:endParaRPr>
          </a:p>
        </p:txBody>
      </p:sp>
      <p:pic>
        <p:nvPicPr>
          <p:cNvPr id="6" name="Picture 5">
            <a:extLst>
              <a:ext uri="{FF2B5EF4-FFF2-40B4-BE49-F238E27FC236}">
                <a16:creationId xmlns:a16="http://schemas.microsoft.com/office/drawing/2014/main" id="{1CC18024-6FF2-C388-C47E-629AA5523BC8}"/>
              </a:ext>
            </a:extLst>
          </p:cNvPr>
          <p:cNvPicPr>
            <a:picLocks noChangeAspect="1"/>
          </p:cNvPicPr>
          <p:nvPr/>
        </p:nvPicPr>
        <p:blipFill>
          <a:blip r:embed="rId2"/>
          <a:stretch>
            <a:fillRect/>
          </a:stretch>
        </p:blipFill>
        <p:spPr>
          <a:xfrm>
            <a:off x="466893" y="1421769"/>
            <a:ext cx="5799060" cy="4014461"/>
          </a:xfrm>
          <a:prstGeom prst="rect">
            <a:avLst/>
          </a:prstGeom>
        </p:spPr>
      </p:pic>
      <p:pic>
        <p:nvPicPr>
          <p:cNvPr id="8" name="Picture 7">
            <a:extLst>
              <a:ext uri="{FF2B5EF4-FFF2-40B4-BE49-F238E27FC236}">
                <a16:creationId xmlns:a16="http://schemas.microsoft.com/office/drawing/2014/main" id="{77ECBF9C-FD5A-3AED-B9E8-D578AAF470DD}"/>
              </a:ext>
            </a:extLst>
          </p:cNvPr>
          <p:cNvPicPr>
            <a:picLocks noChangeAspect="1"/>
          </p:cNvPicPr>
          <p:nvPr/>
        </p:nvPicPr>
        <p:blipFill>
          <a:blip r:embed="rId3"/>
          <a:srcRect r="20348"/>
          <a:stretch>
            <a:fillRect/>
          </a:stretch>
        </p:blipFill>
        <p:spPr>
          <a:xfrm>
            <a:off x="6718872" y="1039586"/>
            <a:ext cx="4939728" cy="4778828"/>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CA7E8-4598-BDAD-525E-A48BAE45AA44}"/>
              </a:ext>
            </a:extLst>
          </p:cNvPr>
          <p:cNvPicPr>
            <a:picLocks noChangeAspect="1"/>
          </p:cNvPicPr>
          <p:nvPr/>
        </p:nvPicPr>
        <p:blipFill>
          <a:blip r:embed="rId2"/>
          <a:srcRect r="34065"/>
          <a:stretch>
            <a:fillRect/>
          </a:stretch>
        </p:blipFill>
        <p:spPr>
          <a:xfrm>
            <a:off x="368371" y="736713"/>
            <a:ext cx="5271924" cy="4145529"/>
          </a:xfrm>
          <a:prstGeom prst="rect">
            <a:avLst/>
          </a:prstGeom>
        </p:spPr>
      </p:pic>
      <p:pic>
        <p:nvPicPr>
          <p:cNvPr id="7" name="Picture 6">
            <a:extLst>
              <a:ext uri="{FF2B5EF4-FFF2-40B4-BE49-F238E27FC236}">
                <a16:creationId xmlns:a16="http://schemas.microsoft.com/office/drawing/2014/main" id="{F50BE836-88A2-F268-776C-FAAC8FBFDD83}"/>
              </a:ext>
            </a:extLst>
          </p:cNvPr>
          <p:cNvPicPr>
            <a:picLocks noChangeAspect="1"/>
          </p:cNvPicPr>
          <p:nvPr/>
        </p:nvPicPr>
        <p:blipFill>
          <a:blip r:embed="rId3"/>
          <a:stretch>
            <a:fillRect/>
          </a:stretch>
        </p:blipFill>
        <p:spPr>
          <a:xfrm>
            <a:off x="6020354" y="736714"/>
            <a:ext cx="5415089" cy="4483414"/>
          </a:xfrm>
          <a:prstGeom prst="rect">
            <a:avLst/>
          </a:prstGeom>
        </p:spPr>
      </p:pic>
    </p:spTree>
    <p:extLst>
      <p:ext uri="{BB962C8B-B14F-4D97-AF65-F5344CB8AC3E}">
        <p14:creationId xmlns:p14="http://schemas.microsoft.com/office/powerpoint/2010/main" val="66111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4E465-CD8B-5013-43F7-EA224D82D426}"/>
              </a:ext>
            </a:extLst>
          </p:cNvPr>
          <p:cNvPicPr>
            <a:picLocks noChangeAspect="1"/>
          </p:cNvPicPr>
          <p:nvPr/>
        </p:nvPicPr>
        <p:blipFill>
          <a:blip r:embed="rId2"/>
          <a:stretch>
            <a:fillRect/>
          </a:stretch>
        </p:blipFill>
        <p:spPr>
          <a:xfrm>
            <a:off x="393340" y="840960"/>
            <a:ext cx="5254892" cy="4599138"/>
          </a:xfrm>
          <a:prstGeom prst="rect">
            <a:avLst/>
          </a:prstGeom>
        </p:spPr>
      </p:pic>
      <p:pic>
        <p:nvPicPr>
          <p:cNvPr id="7" name="Picture 6">
            <a:extLst>
              <a:ext uri="{FF2B5EF4-FFF2-40B4-BE49-F238E27FC236}">
                <a16:creationId xmlns:a16="http://schemas.microsoft.com/office/drawing/2014/main" id="{757D5B8D-946F-756C-F9D3-710051F3FD39}"/>
              </a:ext>
            </a:extLst>
          </p:cNvPr>
          <p:cNvPicPr>
            <a:picLocks noChangeAspect="1"/>
          </p:cNvPicPr>
          <p:nvPr/>
        </p:nvPicPr>
        <p:blipFill>
          <a:blip r:embed="rId3"/>
          <a:stretch>
            <a:fillRect/>
          </a:stretch>
        </p:blipFill>
        <p:spPr>
          <a:xfrm>
            <a:off x="6422249" y="980089"/>
            <a:ext cx="5334646" cy="4244677"/>
          </a:xfrm>
          <a:prstGeom prst="rect">
            <a:avLst/>
          </a:prstGeom>
        </p:spPr>
      </p:pic>
    </p:spTree>
    <p:extLst>
      <p:ext uri="{BB962C8B-B14F-4D97-AF65-F5344CB8AC3E}">
        <p14:creationId xmlns:p14="http://schemas.microsoft.com/office/powerpoint/2010/main" val="23801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4EBDC-0EF7-1E54-A034-AAB2FA76A1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9F6053-C719-DFE9-E828-33B1E9D89F60}"/>
              </a:ext>
            </a:extLst>
          </p:cNvPr>
          <p:cNvPicPr>
            <a:picLocks noChangeAspect="1"/>
          </p:cNvPicPr>
          <p:nvPr/>
        </p:nvPicPr>
        <p:blipFill>
          <a:blip r:embed="rId2"/>
          <a:stretch>
            <a:fillRect/>
          </a:stretch>
        </p:blipFill>
        <p:spPr>
          <a:xfrm>
            <a:off x="490434" y="996969"/>
            <a:ext cx="5104246" cy="4559262"/>
          </a:xfrm>
          <a:prstGeom prst="rect">
            <a:avLst/>
          </a:prstGeom>
        </p:spPr>
      </p:pic>
      <p:pic>
        <p:nvPicPr>
          <p:cNvPr id="5" name="Picture 4">
            <a:extLst>
              <a:ext uri="{FF2B5EF4-FFF2-40B4-BE49-F238E27FC236}">
                <a16:creationId xmlns:a16="http://schemas.microsoft.com/office/drawing/2014/main" id="{97712906-3041-6CAB-7D37-A3A886B705AA}"/>
              </a:ext>
            </a:extLst>
          </p:cNvPr>
          <p:cNvPicPr>
            <a:picLocks noChangeAspect="1"/>
          </p:cNvPicPr>
          <p:nvPr/>
        </p:nvPicPr>
        <p:blipFill>
          <a:blip r:embed="rId3"/>
          <a:stretch>
            <a:fillRect/>
          </a:stretch>
        </p:blipFill>
        <p:spPr>
          <a:xfrm>
            <a:off x="5956625" y="1174200"/>
            <a:ext cx="5427692" cy="4382031"/>
          </a:xfrm>
          <a:prstGeom prst="rect">
            <a:avLst/>
          </a:prstGeom>
        </p:spPr>
      </p:pic>
    </p:spTree>
    <p:extLst>
      <p:ext uri="{BB962C8B-B14F-4D97-AF65-F5344CB8AC3E}">
        <p14:creationId xmlns:p14="http://schemas.microsoft.com/office/powerpoint/2010/main" val="3597784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A826-10FA-6AA0-0FD3-80E892EB3B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3F5838-EC10-1275-9DBE-26023BC4C2FF}"/>
              </a:ext>
            </a:extLst>
          </p:cNvPr>
          <p:cNvPicPr>
            <a:picLocks noChangeAspect="1"/>
          </p:cNvPicPr>
          <p:nvPr/>
        </p:nvPicPr>
        <p:blipFill>
          <a:blip r:embed="rId2"/>
          <a:stretch>
            <a:fillRect/>
          </a:stretch>
        </p:blipFill>
        <p:spPr>
          <a:xfrm>
            <a:off x="300623" y="1227109"/>
            <a:ext cx="5887906" cy="3767309"/>
          </a:xfrm>
          <a:prstGeom prst="rect">
            <a:avLst/>
          </a:prstGeom>
        </p:spPr>
      </p:pic>
      <p:pic>
        <p:nvPicPr>
          <p:cNvPr id="5" name="Picture 4">
            <a:extLst>
              <a:ext uri="{FF2B5EF4-FFF2-40B4-BE49-F238E27FC236}">
                <a16:creationId xmlns:a16="http://schemas.microsoft.com/office/drawing/2014/main" id="{93AA904A-D654-653C-71DE-CC396D9A9675}"/>
              </a:ext>
            </a:extLst>
          </p:cNvPr>
          <p:cNvPicPr>
            <a:picLocks noChangeAspect="1"/>
          </p:cNvPicPr>
          <p:nvPr/>
        </p:nvPicPr>
        <p:blipFill>
          <a:blip r:embed="rId3"/>
          <a:stretch>
            <a:fillRect/>
          </a:stretch>
        </p:blipFill>
        <p:spPr>
          <a:xfrm>
            <a:off x="6373585" y="1289660"/>
            <a:ext cx="5818415" cy="3522462"/>
          </a:xfrm>
          <a:prstGeom prst="rect">
            <a:avLst/>
          </a:prstGeom>
        </p:spPr>
      </p:pic>
    </p:spTree>
    <p:extLst>
      <p:ext uri="{BB962C8B-B14F-4D97-AF65-F5344CB8AC3E}">
        <p14:creationId xmlns:p14="http://schemas.microsoft.com/office/powerpoint/2010/main" val="64192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B5C26-C291-066E-EC0D-A6246893F3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9E49D2-AE56-9929-F08F-2CD0FFD2D9C9}"/>
              </a:ext>
            </a:extLst>
          </p:cNvPr>
          <p:cNvPicPr>
            <a:picLocks noChangeAspect="1"/>
          </p:cNvPicPr>
          <p:nvPr/>
        </p:nvPicPr>
        <p:blipFill>
          <a:blip r:embed="rId2"/>
          <a:stretch>
            <a:fillRect/>
          </a:stretch>
        </p:blipFill>
        <p:spPr>
          <a:xfrm>
            <a:off x="433275" y="819369"/>
            <a:ext cx="8324282" cy="3074552"/>
          </a:xfrm>
          <a:prstGeom prst="rect">
            <a:avLst/>
          </a:prstGeom>
        </p:spPr>
      </p:pic>
      <p:pic>
        <p:nvPicPr>
          <p:cNvPr id="5" name="Picture 4">
            <a:extLst>
              <a:ext uri="{FF2B5EF4-FFF2-40B4-BE49-F238E27FC236}">
                <a16:creationId xmlns:a16="http://schemas.microsoft.com/office/drawing/2014/main" id="{A603E73A-8639-9D4F-11E0-A990FEB1B784}"/>
              </a:ext>
            </a:extLst>
          </p:cNvPr>
          <p:cNvPicPr>
            <a:picLocks noChangeAspect="1"/>
          </p:cNvPicPr>
          <p:nvPr/>
        </p:nvPicPr>
        <p:blipFill>
          <a:blip r:embed="rId3"/>
          <a:stretch>
            <a:fillRect/>
          </a:stretch>
        </p:blipFill>
        <p:spPr>
          <a:xfrm>
            <a:off x="433275" y="3893921"/>
            <a:ext cx="8324282" cy="2848786"/>
          </a:xfrm>
          <a:prstGeom prst="rect">
            <a:avLst/>
          </a:prstGeom>
        </p:spPr>
      </p:pic>
    </p:spTree>
    <p:extLst>
      <p:ext uri="{BB962C8B-B14F-4D97-AF65-F5344CB8AC3E}">
        <p14:creationId xmlns:p14="http://schemas.microsoft.com/office/powerpoint/2010/main" val="129079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492A-7382-8404-2861-EDF908636C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E72779-959A-AE0C-5D36-19D4632693BC}"/>
              </a:ext>
            </a:extLst>
          </p:cNvPr>
          <p:cNvPicPr>
            <a:picLocks noChangeAspect="1"/>
          </p:cNvPicPr>
          <p:nvPr/>
        </p:nvPicPr>
        <p:blipFill>
          <a:blip r:embed="rId2"/>
          <a:stretch>
            <a:fillRect/>
          </a:stretch>
        </p:blipFill>
        <p:spPr>
          <a:xfrm>
            <a:off x="462320" y="619734"/>
            <a:ext cx="5334646" cy="6141046"/>
          </a:xfrm>
          <a:prstGeom prst="rect">
            <a:avLst/>
          </a:prstGeom>
        </p:spPr>
      </p:pic>
      <p:pic>
        <p:nvPicPr>
          <p:cNvPr id="5" name="Picture 4">
            <a:extLst>
              <a:ext uri="{FF2B5EF4-FFF2-40B4-BE49-F238E27FC236}">
                <a16:creationId xmlns:a16="http://schemas.microsoft.com/office/drawing/2014/main" id="{1B4E96CC-7744-036F-A5AF-B1756E0CE79A}"/>
              </a:ext>
            </a:extLst>
          </p:cNvPr>
          <p:cNvPicPr>
            <a:picLocks noChangeAspect="1"/>
          </p:cNvPicPr>
          <p:nvPr/>
        </p:nvPicPr>
        <p:blipFill>
          <a:blip r:embed="rId3"/>
          <a:stretch>
            <a:fillRect/>
          </a:stretch>
        </p:blipFill>
        <p:spPr>
          <a:xfrm>
            <a:off x="6210623" y="799348"/>
            <a:ext cx="5188431" cy="4780800"/>
          </a:xfrm>
          <a:prstGeom prst="rect">
            <a:avLst/>
          </a:prstGeom>
        </p:spPr>
      </p:pic>
    </p:spTree>
    <p:extLst>
      <p:ext uri="{BB962C8B-B14F-4D97-AF65-F5344CB8AC3E}">
        <p14:creationId xmlns:p14="http://schemas.microsoft.com/office/powerpoint/2010/main" val="101100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7835-7E10-C3D1-3C74-0F14E99F02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F68930-E542-5652-8D24-FECDA7F0F963}"/>
              </a:ext>
            </a:extLst>
          </p:cNvPr>
          <p:cNvPicPr>
            <a:picLocks noChangeAspect="1"/>
          </p:cNvPicPr>
          <p:nvPr/>
        </p:nvPicPr>
        <p:blipFill>
          <a:blip r:embed="rId2"/>
          <a:stretch>
            <a:fillRect/>
          </a:stretch>
        </p:blipFill>
        <p:spPr>
          <a:xfrm>
            <a:off x="404630" y="695215"/>
            <a:ext cx="5762127" cy="5467569"/>
          </a:xfrm>
          <a:prstGeom prst="rect">
            <a:avLst/>
          </a:prstGeom>
        </p:spPr>
      </p:pic>
    </p:spTree>
    <p:extLst>
      <p:ext uri="{BB962C8B-B14F-4D97-AF65-F5344CB8AC3E}">
        <p14:creationId xmlns:p14="http://schemas.microsoft.com/office/powerpoint/2010/main" val="16550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2224-8DED-BE6C-59AC-8D38B8AF6C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24EAF8-ED86-4982-0C3E-ACFD6C0CF60E}"/>
              </a:ext>
            </a:extLst>
          </p:cNvPr>
          <p:cNvSpPr txBox="1"/>
          <p:nvPr/>
        </p:nvSpPr>
        <p:spPr>
          <a:xfrm>
            <a:off x="416932" y="484413"/>
            <a:ext cx="10662557" cy="646331"/>
          </a:xfrm>
          <a:prstGeom prst="rect">
            <a:avLst/>
          </a:prstGeom>
          <a:noFill/>
        </p:spPr>
        <p:txBody>
          <a:bodyPr wrap="square" rtlCol="0">
            <a:spAutoFit/>
          </a:bodyPr>
          <a:lstStyle/>
          <a:p>
            <a:r>
              <a:rPr lang="en-US" sz="36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Project Workflow</a:t>
            </a:r>
            <a:endParaRPr lang="en-IN" sz="3600" dirty="0"/>
          </a:p>
        </p:txBody>
      </p:sp>
      <p:pic>
        <p:nvPicPr>
          <p:cNvPr id="4" name="Picture 3">
            <a:extLst>
              <a:ext uri="{FF2B5EF4-FFF2-40B4-BE49-F238E27FC236}">
                <a16:creationId xmlns:a16="http://schemas.microsoft.com/office/drawing/2014/main" id="{3499C246-6EB7-A0AB-24B8-57E257453808}"/>
              </a:ext>
            </a:extLst>
          </p:cNvPr>
          <p:cNvPicPr>
            <a:picLocks noChangeAspect="1"/>
          </p:cNvPicPr>
          <p:nvPr/>
        </p:nvPicPr>
        <p:blipFill>
          <a:blip r:embed="rId2"/>
          <a:stretch>
            <a:fillRect/>
          </a:stretch>
        </p:blipFill>
        <p:spPr>
          <a:xfrm>
            <a:off x="324932" y="1045029"/>
            <a:ext cx="11828968" cy="5315407"/>
          </a:xfrm>
          <a:prstGeom prst="rect">
            <a:avLst/>
          </a:prstGeom>
        </p:spPr>
      </p:pic>
    </p:spTree>
    <p:extLst>
      <p:ext uri="{BB962C8B-B14F-4D97-AF65-F5344CB8AC3E}">
        <p14:creationId xmlns:p14="http://schemas.microsoft.com/office/powerpoint/2010/main" val="1743194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E5B1E-81D6-0C27-9D8F-F9BD38E1F4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F24728-A873-C0C1-10F6-3E96422E7AEB}"/>
              </a:ext>
            </a:extLst>
          </p:cNvPr>
          <p:cNvPicPr>
            <a:picLocks noChangeAspect="1"/>
          </p:cNvPicPr>
          <p:nvPr/>
        </p:nvPicPr>
        <p:blipFill>
          <a:blip r:embed="rId2"/>
          <a:stretch>
            <a:fillRect/>
          </a:stretch>
        </p:blipFill>
        <p:spPr>
          <a:xfrm>
            <a:off x="484414" y="680046"/>
            <a:ext cx="10967357" cy="5698983"/>
          </a:xfrm>
          <a:prstGeom prst="rect">
            <a:avLst/>
          </a:prstGeom>
        </p:spPr>
      </p:pic>
    </p:spTree>
    <p:extLst>
      <p:ext uri="{BB962C8B-B14F-4D97-AF65-F5344CB8AC3E}">
        <p14:creationId xmlns:p14="http://schemas.microsoft.com/office/powerpoint/2010/main" val="239455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r>
              <a:rPr lang="en-US" sz="2000" dirty="0">
                <a:latin typeface="Arial"/>
                <a:ea typeface="+mn-lt"/>
                <a:cs typeface="+mn-lt"/>
              </a:rPr>
              <a:t>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a:t>
            </a:r>
          </a:p>
          <a:p>
            <a:pPr marL="305435" indent="-305435"/>
            <a:r>
              <a:rPr lang="en-US" sz="2000" b="1" dirty="0">
                <a:latin typeface="Arial"/>
                <a:ea typeface="+mn-lt"/>
                <a:cs typeface="Arial"/>
              </a:rPr>
              <a:t>Project Workflow</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B721F-0B2C-93D2-13AA-CB97B203C51E}"/>
              </a:ext>
            </a:extLst>
          </p:cNvPr>
          <p:cNvPicPr>
            <a:picLocks noChangeAspect="1"/>
          </p:cNvPicPr>
          <p:nvPr/>
        </p:nvPicPr>
        <p:blipFill>
          <a:blip r:embed="rId2"/>
          <a:stretch>
            <a:fillRect/>
          </a:stretch>
        </p:blipFill>
        <p:spPr>
          <a:xfrm>
            <a:off x="457846" y="732264"/>
            <a:ext cx="11276308" cy="5189566"/>
          </a:xfrm>
          <a:prstGeom prst="rect">
            <a:avLst/>
          </a:prstGeom>
        </p:spPr>
      </p:pic>
    </p:spTree>
    <p:extLst>
      <p:ext uri="{BB962C8B-B14F-4D97-AF65-F5344CB8AC3E}">
        <p14:creationId xmlns:p14="http://schemas.microsoft.com/office/powerpoint/2010/main" val="172242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29BC0-7689-13B3-5B8D-02302BD485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6683C4-D787-B93E-9A88-C5B9D35F05DE}"/>
              </a:ext>
            </a:extLst>
          </p:cNvPr>
          <p:cNvPicPr>
            <a:picLocks noChangeAspect="1"/>
          </p:cNvPicPr>
          <p:nvPr/>
        </p:nvPicPr>
        <p:blipFill>
          <a:blip r:embed="rId2"/>
          <a:stretch>
            <a:fillRect/>
          </a:stretch>
        </p:blipFill>
        <p:spPr>
          <a:xfrm>
            <a:off x="387620" y="724892"/>
            <a:ext cx="8552729" cy="4674422"/>
          </a:xfrm>
          <a:prstGeom prst="rect">
            <a:avLst/>
          </a:prstGeom>
        </p:spPr>
      </p:pic>
      <p:sp>
        <p:nvSpPr>
          <p:cNvPr id="5" name="TextBox 4">
            <a:extLst>
              <a:ext uri="{FF2B5EF4-FFF2-40B4-BE49-F238E27FC236}">
                <a16:creationId xmlns:a16="http://schemas.microsoft.com/office/drawing/2014/main" id="{5E5E5D81-E759-CECE-4CED-46FE3CF3E51E}"/>
              </a:ext>
            </a:extLst>
          </p:cNvPr>
          <p:cNvSpPr txBox="1"/>
          <p:nvPr/>
        </p:nvSpPr>
        <p:spPr>
          <a:xfrm>
            <a:off x="387620" y="5769429"/>
            <a:ext cx="9338766" cy="923330"/>
          </a:xfrm>
          <a:prstGeom prst="rect">
            <a:avLst/>
          </a:prstGeom>
          <a:noFill/>
        </p:spPr>
        <p:txBody>
          <a:bodyPr wrap="square" rtlCol="0">
            <a:spAutoFit/>
          </a:bodyPr>
          <a:lstStyle/>
          <a:p>
            <a:r>
              <a:rPr lang="en-US" b="1" dirty="0">
                <a:latin typeface="Arial"/>
                <a:ea typeface="+mn-lt"/>
                <a:cs typeface="Arial"/>
              </a:rPr>
              <a:t> For complete </a:t>
            </a:r>
            <a:r>
              <a:rPr lang="en-US" b="1" dirty="0" err="1">
                <a:latin typeface="Arial"/>
                <a:ea typeface="+mn-lt"/>
                <a:cs typeface="Arial"/>
              </a:rPr>
              <a:t>code,datasets</a:t>
            </a:r>
            <a:r>
              <a:rPr lang="en-US" b="1" dirty="0">
                <a:latin typeface="Arial"/>
                <a:ea typeface="+mn-lt"/>
                <a:cs typeface="Arial"/>
              </a:rPr>
              <a:t> and documentation,</a:t>
            </a:r>
          </a:p>
          <a:p>
            <a:r>
              <a:rPr lang="en-US" b="1" dirty="0">
                <a:latin typeface="Arial"/>
                <a:ea typeface="+mn-lt"/>
                <a:cs typeface="Arial"/>
              </a:rPr>
              <a:t>Please visit my GitHub repository: </a:t>
            </a:r>
          </a:p>
          <a:p>
            <a:r>
              <a:rPr lang="en-US" b="1" dirty="0">
                <a:latin typeface="Arial"/>
                <a:ea typeface="+mn-lt"/>
                <a:cs typeface="Arial"/>
              </a:rPr>
              <a:t> https://github.com/code2104-sys/Employee_Salary_Predictor.git</a:t>
            </a:r>
            <a:endParaRPr lang="en-IN" dirty="0"/>
          </a:p>
        </p:txBody>
      </p:sp>
    </p:spTree>
    <p:extLst>
      <p:ext uri="{BB962C8B-B14F-4D97-AF65-F5344CB8AC3E}">
        <p14:creationId xmlns:p14="http://schemas.microsoft.com/office/powerpoint/2010/main" val="168786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Conclusion</a:t>
            </a:r>
            <a:endParaRPr lang="en-US" dirty="0">
              <a:ln>
                <a:solidFill>
                  <a:schemeClr val="bg2">
                    <a:lumMod val="10000"/>
                  </a:schemeClr>
                </a:solidFill>
              </a:ln>
              <a:effectLst>
                <a:glow rad="63500">
                  <a:schemeClr val="accent2">
                    <a:satMod val="175000"/>
                    <a:alpha val="40000"/>
                  </a:schemeClr>
                </a:glow>
              </a:effectLst>
            </a:endParaRPr>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581192" y="1482520"/>
            <a:ext cx="11029615" cy="4673324"/>
          </a:xfrm>
        </p:spPr>
        <p:txBody>
          <a:bodyPr>
            <a:normAutofit fontScale="77500" lnSpcReduction="20000"/>
          </a:bodyPr>
          <a:lstStyle/>
          <a:p>
            <a:pPr>
              <a:buFont typeface="Wingdings" panose="05000000000000000000" pitchFamily="2" charset="2"/>
              <a:buChar char="q"/>
            </a:pPr>
            <a:r>
              <a:rPr lang="en-US" sz="2800" dirty="0">
                <a:solidFill>
                  <a:schemeClr val="tx1">
                    <a:lumMod val="95000"/>
                    <a:lumOff val="5000"/>
                  </a:schemeClr>
                </a:solidFill>
              </a:rPr>
              <a:t>The project demonstrates a complete machine learning workflow—from data preprocessing to model deployment.</a:t>
            </a:r>
          </a:p>
          <a:p>
            <a:pPr>
              <a:buFont typeface="Wingdings" panose="05000000000000000000" pitchFamily="2" charset="2"/>
              <a:buChar char="q"/>
            </a:pPr>
            <a:r>
              <a:rPr lang="en-US" sz="2800" dirty="0">
                <a:solidFill>
                  <a:schemeClr val="tx1">
                    <a:lumMod val="95000"/>
                    <a:lumOff val="5000"/>
                  </a:schemeClr>
                </a:solidFill>
              </a:rPr>
              <a:t>Various regression algorithms were explored and evaluated to predict employee salaries effectively.</a:t>
            </a:r>
          </a:p>
          <a:p>
            <a:pPr>
              <a:buFont typeface="Wingdings" panose="05000000000000000000" pitchFamily="2" charset="2"/>
              <a:buChar char="q"/>
            </a:pPr>
            <a:r>
              <a:rPr lang="en-US" sz="2800" dirty="0">
                <a:solidFill>
                  <a:schemeClr val="tx1">
                    <a:lumMod val="95000"/>
                    <a:lumOff val="5000"/>
                  </a:schemeClr>
                </a:solidFill>
              </a:rPr>
              <a:t>Data cleaning, encoding, and outlier handling ensured that the model was trained on high-quality data.</a:t>
            </a:r>
          </a:p>
          <a:p>
            <a:pPr>
              <a:buFont typeface="Wingdings" panose="05000000000000000000" pitchFamily="2" charset="2"/>
              <a:buChar char="q"/>
            </a:pPr>
            <a:r>
              <a:rPr lang="en-US" sz="2800" dirty="0">
                <a:solidFill>
                  <a:schemeClr val="tx1">
                    <a:lumMod val="95000"/>
                    <a:lumOff val="5000"/>
                  </a:schemeClr>
                </a:solidFill>
              </a:rPr>
              <a:t>The integration of a user-friendly </a:t>
            </a:r>
            <a:r>
              <a:rPr lang="en-US" sz="2800" b="1" dirty="0" err="1">
                <a:solidFill>
                  <a:schemeClr val="tx1">
                    <a:lumMod val="95000"/>
                    <a:lumOff val="5000"/>
                  </a:schemeClr>
                </a:solidFill>
              </a:rPr>
              <a:t>Streamlit</a:t>
            </a:r>
            <a:r>
              <a:rPr lang="en-US" sz="2800" dirty="0">
                <a:solidFill>
                  <a:schemeClr val="tx1">
                    <a:lumMod val="95000"/>
                    <a:lumOff val="5000"/>
                  </a:schemeClr>
                </a:solidFill>
              </a:rPr>
              <a:t> interface enables real-time and batch salary predictions.</a:t>
            </a:r>
          </a:p>
          <a:p>
            <a:pPr>
              <a:buFont typeface="Wingdings" panose="05000000000000000000" pitchFamily="2" charset="2"/>
              <a:buChar char="q"/>
            </a:pPr>
            <a:r>
              <a:rPr lang="en-US" sz="2800" dirty="0">
                <a:solidFill>
                  <a:schemeClr val="tx1">
                    <a:lumMod val="95000"/>
                    <a:lumOff val="5000"/>
                  </a:schemeClr>
                </a:solidFill>
              </a:rPr>
              <a:t>This system highlights the role of </a:t>
            </a:r>
            <a:r>
              <a:rPr lang="en-US" sz="2800" b="1" dirty="0">
                <a:solidFill>
                  <a:schemeClr val="tx1">
                    <a:lumMod val="95000"/>
                    <a:lumOff val="5000"/>
                  </a:schemeClr>
                </a:solidFill>
              </a:rPr>
              <a:t>data-driven approaches</a:t>
            </a:r>
            <a:r>
              <a:rPr lang="en-US" sz="2800" dirty="0">
                <a:solidFill>
                  <a:schemeClr val="tx1">
                    <a:lumMod val="95000"/>
                    <a:lumOff val="5000"/>
                  </a:schemeClr>
                </a:solidFill>
              </a:rPr>
              <a:t> in assisting HR and organizational decision-making.</a:t>
            </a:r>
          </a:p>
          <a:p>
            <a:pPr>
              <a:buFont typeface="Wingdings" panose="05000000000000000000" pitchFamily="2" charset="2"/>
              <a:buChar char="q"/>
            </a:pPr>
            <a:r>
              <a:rPr lang="en-US" sz="2800" dirty="0">
                <a:solidFill>
                  <a:schemeClr val="tx1">
                    <a:lumMod val="95000"/>
                    <a:lumOff val="5000"/>
                  </a:schemeClr>
                </a:solidFill>
              </a:rPr>
              <a:t>The predictive model can serve as a foundation for future enhancements in salary forecasting systems.</a:t>
            </a:r>
          </a:p>
          <a:p>
            <a:pPr>
              <a:buFont typeface="Wingdings" panose="05000000000000000000" pitchFamily="2" charset="2"/>
              <a:buChar char="q"/>
            </a:pPr>
            <a:endParaRPr lang="en-IN" sz="2800" dirty="0">
              <a:solidFill>
                <a:schemeClr val="tx1">
                  <a:lumMod val="95000"/>
                  <a:lumOff val="5000"/>
                </a:schemeClr>
              </a:solidFill>
            </a:endParaRPr>
          </a:p>
        </p:txBody>
      </p:sp>
    </p:spTree>
    <p:extLst>
      <p:ext uri="{BB962C8B-B14F-4D97-AF65-F5344CB8AC3E}">
        <p14:creationId xmlns:p14="http://schemas.microsoft.com/office/powerpoint/2010/main" val="3183315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486684" y="659602"/>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future scope</a:t>
            </a:r>
            <a:endParaRPr lang="en-US" sz="4000" b="1" dirty="0">
              <a:solidFill>
                <a:schemeClr val="accent1"/>
              </a:solidFill>
              <a:latin typeface="Arial"/>
              <a:cs typeface="Arial"/>
            </a:endParaRPr>
          </a:p>
        </p:txBody>
      </p:sp>
      <p:sp>
        <p:nvSpPr>
          <p:cNvPr id="8" name="Rectangle 4">
            <a:extLst>
              <a:ext uri="{FF2B5EF4-FFF2-40B4-BE49-F238E27FC236}">
                <a16:creationId xmlns:a16="http://schemas.microsoft.com/office/drawing/2014/main" id="{D8E35301-C82F-CF02-3DA6-0E4091A581FC}"/>
              </a:ext>
            </a:extLst>
          </p:cNvPr>
          <p:cNvSpPr>
            <a:spLocks noGrp="1" noChangeArrowheads="1"/>
          </p:cNvSpPr>
          <p:nvPr>
            <p:ph idx="1"/>
          </p:nvPr>
        </p:nvSpPr>
        <p:spPr bwMode="auto">
          <a:xfrm>
            <a:off x="581192" y="1302732"/>
            <a:ext cx="1107513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Real-Time Data Integration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 the future, the system can be enhanced by integrating with real-time HR management tools. This will allow the model to continuously learn and adapt from live employee data, improving accuracy and relevance over 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Advanced Model Enhancement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Beyond linear regression, future iterations can leverage advanced machine learning techniques like Random Forest, Gradient Boosting, and Deep Neural Networks. Additionally, incorporating techniques like Grid Search and Cross-Validation will optimize model performance.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Expanded Feature Set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Including more predictive features such as job location, industry sector, company size, work performance scores, and current market salary benchmarks can make the model more robust and context-aware.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Cross-Platform &amp; Multilingual Accessibility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application can be further extended to mobile platforms (Android/iOS) and support multiple languages, making it accessible to HR teams and users across different regions and languages.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Cloud Deployment &amp; API Access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Future deployment using cloud platforms like AWS, Azure, or Google Cloud can provide scalable infrastructure. Secure RESTful APIs can allow other systems or web apps to access the model as a service, ensuring scalability and wider integration.</a:t>
            </a:r>
          </a:p>
        </p:txBody>
      </p:sp>
    </p:spTree>
    <p:extLst>
      <p:ext uri="{BB962C8B-B14F-4D97-AF65-F5344CB8AC3E}">
        <p14:creationId xmlns:p14="http://schemas.microsoft.com/office/powerpoint/2010/main" val="61488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references</a:t>
            </a:r>
            <a:endParaRPr lang="en-US" sz="4400" b="1" dirty="0">
              <a:solidFill>
                <a:schemeClr val="accent1"/>
              </a:solidFill>
              <a:latin typeface="Arial"/>
              <a:cs typeface="Arial"/>
            </a:endParaRPr>
          </a:p>
        </p:txBody>
      </p:sp>
      <p:sp>
        <p:nvSpPr>
          <p:cNvPr id="4" name="Rectangle 2">
            <a:extLst>
              <a:ext uri="{FF2B5EF4-FFF2-40B4-BE49-F238E27FC236}">
                <a16:creationId xmlns:a16="http://schemas.microsoft.com/office/drawing/2014/main" id="{7FC81B6A-617C-1ED8-7318-50016C7CD44D}"/>
              </a:ext>
            </a:extLst>
          </p:cNvPr>
          <p:cNvSpPr>
            <a:spLocks noGrp="1" noChangeArrowheads="1"/>
          </p:cNvSpPr>
          <p:nvPr>
            <p:ph idx="1"/>
          </p:nvPr>
        </p:nvSpPr>
        <p:spPr bwMode="auto">
          <a:xfrm>
            <a:off x="581193" y="1358897"/>
            <a:ext cx="11194248" cy="45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q"/>
            </a:pPr>
            <a:r>
              <a:rPr lang="en-US" sz="1800" b="1" dirty="0">
                <a:solidFill>
                  <a:schemeClr val="tx1">
                    <a:lumMod val="95000"/>
                    <a:lumOff val="5000"/>
                  </a:schemeClr>
                </a:solidFill>
              </a:rPr>
              <a:t>Scikit-Learn</a:t>
            </a:r>
            <a:r>
              <a:rPr lang="en-US" sz="1800" dirty="0">
                <a:solidFill>
                  <a:schemeClr val="tx1">
                    <a:lumMod val="95000"/>
                    <a:lumOff val="5000"/>
                  </a:schemeClr>
                </a:solidFill>
              </a:rPr>
              <a:t> – Machine learning library used for implementing the Linear Regression model and evaluating metrics like R² score.</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2">
                  <a:extLst>
                    <a:ext uri="{A12FA001-AC4F-418D-AE19-62706E023703}">
                      <ahyp:hlinkClr xmlns:ahyp="http://schemas.microsoft.com/office/drawing/2018/hyperlinkcolor" val="tx"/>
                    </a:ext>
                  </a:extLst>
                </a:hlinkClick>
              </a:rPr>
              <a:t>https://scikit-learn.org</a:t>
            </a:r>
            <a:endParaRPr lang="en-US" sz="1800" dirty="0">
              <a:solidFill>
                <a:schemeClr val="tx1">
                  <a:lumMod val="95000"/>
                  <a:lumOff val="5000"/>
                </a:schemeClr>
              </a:solidFill>
            </a:endParaRPr>
          </a:p>
          <a:p>
            <a:pPr>
              <a:buFont typeface="Wingdings" panose="05000000000000000000" pitchFamily="2" charset="2"/>
              <a:buChar char="q"/>
            </a:pPr>
            <a:r>
              <a:rPr lang="en-US" sz="1800" b="1" dirty="0">
                <a:solidFill>
                  <a:schemeClr val="tx1">
                    <a:lumMod val="95000"/>
                    <a:lumOff val="5000"/>
                  </a:schemeClr>
                </a:solidFill>
              </a:rPr>
              <a:t>Pandas</a:t>
            </a:r>
            <a:r>
              <a:rPr lang="en-US" sz="1800" dirty="0">
                <a:solidFill>
                  <a:schemeClr val="tx1">
                    <a:lumMod val="95000"/>
                    <a:lumOff val="5000"/>
                  </a:schemeClr>
                </a:solidFill>
              </a:rPr>
              <a:t> – Used for data loading, preprocessing, and manipulation (e.g., handling CSV files and feature selection).</a:t>
            </a:r>
            <a:br>
              <a:rPr lang="en-US" sz="1800" dirty="0">
                <a:solidFill>
                  <a:schemeClr val="tx1">
                    <a:lumMod val="95000"/>
                    <a:lumOff val="5000"/>
                  </a:schemeClr>
                </a:solidFill>
              </a:rPr>
            </a:br>
            <a:r>
              <a:rPr lang="en-US" sz="1800" dirty="0">
                <a:solidFill>
                  <a:schemeClr val="tx1">
                    <a:lumMod val="95000"/>
                    <a:lumOff val="5000"/>
                  </a:schemeClr>
                </a:solidFill>
              </a:rPr>
              <a:t>🔗 https://pandas.pydata.org</a:t>
            </a:r>
          </a:p>
          <a:p>
            <a:pPr>
              <a:buFont typeface="Wingdings" panose="05000000000000000000" pitchFamily="2" charset="2"/>
              <a:buChar char="q"/>
            </a:pPr>
            <a:r>
              <a:rPr lang="en-US" sz="1800" b="1" dirty="0">
                <a:solidFill>
                  <a:schemeClr val="tx1">
                    <a:lumMod val="95000"/>
                    <a:lumOff val="5000"/>
                  </a:schemeClr>
                </a:solidFill>
              </a:rPr>
              <a:t>NumPy</a:t>
            </a:r>
            <a:r>
              <a:rPr lang="en-US" sz="1800" dirty="0">
                <a:solidFill>
                  <a:schemeClr val="tx1">
                    <a:lumMod val="95000"/>
                    <a:lumOff val="5000"/>
                  </a:schemeClr>
                </a:solidFill>
              </a:rPr>
              <a:t> – Provided numerical computation support for array operations and model input formatting.</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3">
                  <a:extLst>
                    <a:ext uri="{A12FA001-AC4F-418D-AE19-62706E023703}">
                      <ahyp:hlinkClr xmlns:ahyp="http://schemas.microsoft.com/office/drawing/2018/hyperlinkcolor" val="tx"/>
                    </a:ext>
                  </a:extLst>
                </a:hlinkClick>
              </a:rPr>
              <a:t>https://numpy.org</a:t>
            </a:r>
            <a:endParaRPr lang="en-US" sz="1800" dirty="0">
              <a:solidFill>
                <a:schemeClr val="tx1">
                  <a:lumMod val="95000"/>
                  <a:lumOff val="5000"/>
                </a:schemeClr>
              </a:solidFill>
            </a:endParaRPr>
          </a:p>
          <a:p>
            <a:pPr>
              <a:buFont typeface="Wingdings" panose="05000000000000000000" pitchFamily="2" charset="2"/>
              <a:buChar char="q"/>
            </a:pPr>
            <a:r>
              <a:rPr lang="en-US" sz="1800" b="1" dirty="0">
                <a:solidFill>
                  <a:schemeClr val="tx1">
                    <a:lumMod val="95000"/>
                    <a:lumOff val="5000"/>
                  </a:schemeClr>
                </a:solidFill>
              </a:rPr>
              <a:t>Matplotlib &amp; Seaborn</a:t>
            </a:r>
            <a:r>
              <a:rPr lang="en-US" sz="1800" dirty="0">
                <a:solidFill>
                  <a:schemeClr val="tx1">
                    <a:lumMod val="95000"/>
                    <a:lumOff val="5000"/>
                  </a:schemeClr>
                </a:solidFill>
              </a:rPr>
              <a:t> – Utilized for exploratory data analysis and plotting feature correlations and trends.</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4">
                  <a:extLst>
                    <a:ext uri="{A12FA001-AC4F-418D-AE19-62706E023703}">
                      <ahyp:hlinkClr xmlns:ahyp="http://schemas.microsoft.com/office/drawing/2018/hyperlinkcolor" val="tx"/>
                    </a:ext>
                  </a:extLst>
                </a:hlinkClick>
              </a:rPr>
              <a:t>https://matplotlib.org</a:t>
            </a:r>
            <a:br>
              <a:rPr lang="en-US" sz="1800" dirty="0">
                <a:solidFill>
                  <a:schemeClr val="tx1">
                    <a:lumMod val="95000"/>
                    <a:lumOff val="5000"/>
                  </a:schemeClr>
                </a:solidFill>
              </a:rPr>
            </a:br>
            <a:r>
              <a:rPr lang="en-US" sz="1800" dirty="0">
                <a:solidFill>
                  <a:schemeClr val="tx1">
                    <a:lumMod val="95000"/>
                    <a:lumOff val="5000"/>
                  </a:schemeClr>
                </a:solidFill>
              </a:rPr>
              <a:t>🔗 https://seaborn.pydata.org</a:t>
            </a:r>
          </a:p>
          <a:p>
            <a:pPr>
              <a:buFont typeface="Wingdings" panose="05000000000000000000" pitchFamily="2" charset="2"/>
              <a:buChar char="q"/>
            </a:pPr>
            <a:r>
              <a:rPr lang="en-US" sz="1800" b="1" dirty="0" err="1">
                <a:solidFill>
                  <a:schemeClr val="tx1">
                    <a:lumMod val="95000"/>
                    <a:lumOff val="5000"/>
                  </a:schemeClr>
                </a:solidFill>
              </a:rPr>
              <a:t>Streamlit</a:t>
            </a:r>
            <a:r>
              <a:rPr lang="en-US" sz="1800" dirty="0">
                <a:solidFill>
                  <a:schemeClr val="tx1">
                    <a:lumMod val="95000"/>
                    <a:lumOff val="5000"/>
                  </a:schemeClr>
                </a:solidFill>
              </a:rPr>
              <a:t> – Used to build and deploy the interactive web app for real-time salary prediction.</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5">
                  <a:extLst>
                    <a:ext uri="{A12FA001-AC4F-418D-AE19-62706E023703}">
                      <ahyp:hlinkClr xmlns:ahyp="http://schemas.microsoft.com/office/drawing/2018/hyperlinkcolor" val="tx"/>
                    </a:ext>
                  </a:extLst>
                </a:hlinkClick>
              </a:rPr>
              <a:t>https://streamlit.io</a:t>
            </a:r>
            <a:endParaRPr lang="en-US" sz="1800" dirty="0">
              <a:solidFill>
                <a:schemeClr val="tx1">
                  <a:lumMod val="95000"/>
                  <a:lumOff val="5000"/>
                </a:schemeClr>
              </a:solidFill>
            </a:endParaRPr>
          </a:p>
        </p:txBody>
      </p:sp>
    </p:spTree>
    <p:extLst>
      <p:ext uri="{BB962C8B-B14F-4D97-AF65-F5344CB8AC3E}">
        <p14:creationId xmlns:p14="http://schemas.microsoft.com/office/powerpoint/2010/main" val="72895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F0F2981-61A9-1840-1623-052630D2D6DD}"/>
              </a:ext>
            </a:extLst>
          </p:cNvPr>
          <p:cNvGraphicFramePr/>
          <p:nvPr>
            <p:extLst>
              <p:ext uri="{D42A27DB-BD31-4B8C-83A1-F6EECF244321}">
                <p14:modId xmlns:p14="http://schemas.microsoft.com/office/powerpoint/2010/main" val="1421404172"/>
              </p:ext>
            </p:extLst>
          </p:nvPr>
        </p:nvGraphicFramePr>
        <p:xfrm>
          <a:off x="1463041" y="2766218"/>
          <a:ext cx="9298744"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panose="020B0604020202020204" pitchFamily="34" charset="0"/>
                <a:cs typeface="Arial" panose="020B0604020202020204" pitchFamily="34" charset="0"/>
              </a:rPr>
              <a:t>Problem Statement</a:t>
            </a:r>
            <a:endParaRPr lang="en-US" sz="4400" dirty="0">
              <a:ln>
                <a:solidFill>
                  <a:schemeClr val="bg2">
                    <a:lumMod val="10000"/>
                  </a:schemeClr>
                </a:solidFill>
              </a:ln>
              <a:effectLst>
                <a:glow rad="63500">
                  <a:schemeClr val="accent2">
                    <a:satMod val="175000"/>
                    <a:alpha val="40000"/>
                  </a:schemeClr>
                </a:glow>
              </a:effectLst>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lnSpcReduction="10000"/>
          </a:bodyPr>
          <a:lstStyle/>
          <a:p>
            <a:pPr marL="305435" indent="-305435"/>
            <a:r>
              <a:rPr lang="en-US" sz="2800" dirty="0"/>
              <a:t>Determining fair and accurate employee salaries is a complex challenge faced by organizations across various sectors. Salaries depend on multiple factors such as age, education, occupation, working hours, and years of experience. Inconsistent salary structures can lead to dissatisfaction, imbalance, and inefficiencies in workforce management. There is a growing need to analyze employee-related data to understand patterns and predict salary trends more effectively. Identifying the key attributes that influence employee earnings is essential for ensuring transparency and equity in compensation.</a:t>
            </a:r>
            <a:endParaRPr lang="en-IN" sz="2800" b="1"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outerShdw blurRad="38100" dist="38100" dir="2700000" algn="tl">
                    <a:srgbClr val="000000">
                      <a:alpha val="43137"/>
                    </a:srgbClr>
                  </a:outerShdw>
                </a:effectLst>
                <a:latin typeface="Arial"/>
                <a:ea typeface="+mj-lt"/>
                <a:cs typeface="Arial"/>
              </a:rPr>
              <a:t>System  Approach</a:t>
            </a:r>
            <a:endParaRPr lang="en-US" sz="4400" dirty="0">
              <a:ln>
                <a:solidFill>
                  <a:schemeClr val="bg2">
                    <a:lumMod val="10000"/>
                  </a:schemeClr>
                </a:solidFill>
              </a:ln>
              <a:solidFill>
                <a:schemeClr val="accent1"/>
              </a:solidFill>
              <a:effectLst>
                <a:glow rad="63500">
                  <a:schemeClr val="accent2">
                    <a:satMod val="175000"/>
                    <a:alpha val="40000"/>
                  </a:schemeClr>
                </a:glow>
                <a:outerShdw blurRad="38100" dist="38100" dir="2700000" algn="tl">
                  <a:srgbClr val="000000">
                    <a:alpha val="43137"/>
                  </a:srgbClr>
                </a:outerShdw>
              </a:effectLst>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62500" lnSpcReduction="20000"/>
          </a:bodyPr>
          <a:lstStyle/>
          <a:p>
            <a:pPr marL="0" indent="0">
              <a:buNone/>
            </a:pPr>
            <a:r>
              <a:rPr lang="en-US" sz="2800" b="1" dirty="0">
                <a:solidFill>
                  <a:schemeClr val="tx1"/>
                </a:solidFill>
              </a:rPr>
              <a:t>✅ System Requirements</a:t>
            </a:r>
          </a:p>
          <a:p>
            <a:r>
              <a:rPr lang="en-US" sz="2800" b="1" dirty="0">
                <a:solidFill>
                  <a:schemeClr val="tx1"/>
                </a:solidFill>
              </a:rPr>
              <a:t>Operating System</a:t>
            </a:r>
            <a:r>
              <a:rPr lang="en-US" sz="2800" dirty="0">
                <a:solidFill>
                  <a:schemeClr val="tx1"/>
                </a:solidFill>
              </a:rPr>
              <a:t>: Windows 10 / Linux / macOS</a:t>
            </a:r>
          </a:p>
          <a:p>
            <a:r>
              <a:rPr lang="en-US" sz="2800" b="1" dirty="0">
                <a:solidFill>
                  <a:schemeClr val="tx1"/>
                </a:solidFill>
              </a:rPr>
              <a:t>Processor</a:t>
            </a:r>
            <a:r>
              <a:rPr lang="en-US" sz="2800" dirty="0">
                <a:solidFill>
                  <a:schemeClr val="tx1"/>
                </a:solidFill>
              </a:rPr>
              <a:t>: Intel Core i3 or higher</a:t>
            </a:r>
          </a:p>
          <a:p>
            <a:r>
              <a:rPr lang="en-US" sz="2800" b="1" dirty="0">
                <a:solidFill>
                  <a:schemeClr val="tx1"/>
                </a:solidFill>
              </a:rPr>
              <a:t>RAM</a:t>
            </a:r>
            <a:r>
              <a:rPr lang="en-US" sz="2800" dirty="0">
                <a:solidFill>
                  <a:schemeClr val="tx1"/>
                </a:solidFill>
              </a:rPr>
              <a:t>: Minimum 4 GB (8 GB recommended)</a:t>
            </a:r>
          </a:p>
          <a:p>
            <a:r>
              <a:rPr lang="en-US" sz="2800" b="1" dirty="0">
                <a:solidFill>
                  <a:schemeClr val="tx1"/>
                </a:solidFill>
              </a:rPr>
              <a:t>Software</a:t>
            </a:r>
            <a:r>
              <a:rPr lang="en-US" sz="2800" dirty="0">
                <a:solidFill>
                  <a:schemeClr val="tx1"/>
                </a:solidFill>
              </a:rPr>
              <a:t>: Python 3.8 or above, </a:t>
            </a:r>
            <a:r>
              <a:rPr lang="en-US" sz="2800" dirty="0" err="1">
                <a:solidFill>
                  <a:schemeClr val="tx1"/>
                </a:solidFill>
              </a:rPr>
              <a:t>Streamlit</a:t>
            </a:r>
            <a:r>
              <a:rPr lang="en-US" sz="2800" dirty="0">
                <a:solidFill>
                  <a:schemeClr val="tx1"/>
                </a:solidFill>
              </a:rPr>
              <a:t>, and a web browser</a:t>
            </a:r>
          </a:p>
          <a:p>
            <a:r>
              <a:rPr lang="en-US" sz="2800" b="1" dirty="0">
                <a:solidFill>
                  <a:schemeClr val="tx1"/>
                </a:solidFill>
              </a:rPr>
              <a:t>Storage</a:t>
            </a:r>
            <a:r>
              <a:rPr lang="en-US" sz="2800" dirty="0">
                <a:solidFill>
                  <a:schemeClr val="tx1"/>
                </a:solidFill>
              </a:rPr>
              <a:t>: At least 500 MB of free space for libraries, data, and model files</a:t>
            </a:r>
          </a:p>
          <a:p>
            <a:pPr marL="0" indent="0">
              <a:buNone/>
            </a:pPr>
            <a:r>
              <a:rPr lang="en-US" sz="2800" b="1" dirty="0">
                <a:solidFill>
                  <a:schemeClr val="tx1"/>
                </a:solidFill>
              </a:rPr>
              <a:t>✅ Libraries Required to Build the Model</a:t>
            </a:r>
          </a:p>
          <a:p>
            <a:r>
              <a:rPr lang="en-US" sz="2800" b="1" dirty="0">
                <a:solidFill>
                  <a:schemeClr val="tx1"/>
                </a:solidFill>
              </a:rPr>
              <a:t>Pandas</a:t>
            </a:r>
            <a:r>
              <a:rPr lang="en-US" sz="2800" dirty="0">
                <a:solidFill>
                  <a:schemeClr val="tx1"/>
                </a:solidFill>
              </a:rPr>
              <a:t> – for data manipulation and analysis</a:t>
            </a:r>
          </a:p>
          <a:p>
            <a:r>
              <a:rPr lang="en-US" sz="2800" b="1" dirty="0" err="1">
                <a:solidFill>
                  <a:schemeClr val="tx1"/>
                </a:solidFill>
              </a:rPr>
              <a:t>Joblib</a:t>
            </a:r>
            <a:r>
              <a:rPr lang="en-US" sz="2800" dirty="0">
                <a:solidFill>
                  <a:schemeClr val="tx1"/>
                </a:solidFill>
              </a:rPr>
              <a:t> – for saving and loading the trained model</a:t>
            </a:r>
          </a:p>
          <a:p>
            <a:r>
              <a:rPr lang="en-US" sz="2800" b="1" dirty="0">
                <a:solidFill>
                  <a:schemeClr val="tx1"/>
                </a:solidFill>
              </a:rPr>
              <a:t>Scikit-learn</a:t>
            </a:r>
            <a:r>
              <a:rPr lang="en-US" sz="2800" dirty="0">
                <a:solidFill>
                  <a:schemeClr val="tx1"/>
                </a:solidFill>
              </a:rPr>
              <a:t> – for building and training machine learning models</a:t>
            </a:r>
          </a:p>
          <a:p>
            <a:r>
              <a:rPr lang="en-US" sz="2800" b="1" dirty="0" err="1">
                <a:solidFill>
                  <a:schemeClr val="tx1"/>
                </a:solidFill>
              </a:rPr>
              <a:t>Streamlit</a:t>
            </a:r>
            <a:r>
              <a:rPr lang="en-US" sz="2800" dirty="0">
                <a:solidFill>
                  <a:schemeClr val="tx1"/>
                </a:solidFill>
              </a:rPr>
              <a:t> – for creating the interactive web application</a:t>
            </a:r>
          </a:p>
          <a:p>
            <a:r>
              <a:rPr lang="en-US" sz="2800" b="1" dirty="0">
                <a:solidFill>
                  <a:schemeClr val="tx1"/>
                </a:solidFill>
              </a:rPr>
              <a:t>NumPy</a:t>
            </a:r>
            <a:r>
              <a:rPr lang="en-US" sz="2800" dirty="0">
                <a:solidFill>
                  <a:schemeClr val="tx1"/>
                </a:solidFill>
              </a:rPr>
              <a:t> – for numerical operations (if used during preprocessing/modeling)</a:t>
            </a:r>
          </a:p>
        </p:txBody>
      </p:sp>
    </p:spTree>
    <p:extLst>
      <p:ext uri="{BB962C8B-B14F-4D97-AF65-F5344CB8AC3E}">
        <p14:creationId xmlns:p14="http://schemas.microsoft.com/office/powerpoint/2010/main" val="320202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US" dirty="0">
              <a:ln>
                <a:solidFill>
                  <a:schemeClr val="bg2">
                    <a:lumMod val="10000"/>
                  </a:schemeClr>
                </a:solidFill>
              </a:ln>
              <a:effectLst>
                <a:glow rad="63500">
                  <a:schemeClr val="accent2">
                    <a:satMod val="175000"/>
                    <a:alpha val="40000"/>
                  </a:schemeClr>
                </a:glow>
              </a:effectLst>
            </a:endParaRPr>
          </a:p>
        </p:txBody>
      </p:sp>
      <p:sp>
        <p:nvSpPr>
          <p:cNvPr id="14" name="Rectangle 9">
            <a:extLst>
              <a:ext uri="{FF2B5EF4-FFF2-40B4-BE49-F238E27FC236}">
                <a16:creationId xmlns:a16="http://schemas.microsoft.com/office/drawing/2014/main" id="{EAE6728D-4110-EF21-57B9-E7149F0A4206}"/>
              </a:ext>
            </a:extLst>
          </p:cNvPr>
          <p:cNvSpPr>
            <a:spLocks noChangeArrowheads="1"/>
          </p:cNvSpPr>
          <p:nvPr/>
        </p:nvSpPr>
        <p:spPr bwMode="auto">
          <a:xfrm>
            <a:off x="467360" y="1814502"/>
            <a:ext cx="1038352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C220E9F1-89EA-9FB1-3FDA-09516FB50814}"/>
              </a:ext>
            </a:extLst>
          </p:cNvPr>
          <p:cNvSpPr>
            <a:spLocks noChangeArrowheads="1"/>
          </p:cNvSpPr>
          <p:nvPr/>
        </p:nvSpPr>
        <p:spPr bwMode="auto">
          <a:xfrm>
            <a:off x="581192" y="1455972"/>
            <a:ext cx="110296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1.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Dataset used: </a:t>
            </a:r>
            <a:r>
              <a:rPr kumimoji="0" lang="en-US" altLang="en-US" b="0" i="0" u="none" strike="noStrike" cap="none" normalizeH="0" baseline="0" dirty="0">
                <a:ln>
                  <a:noFill/>
                </a:ln>
                <a:solidFill>
                  <a:schemeClr val="tx1"/>
                </a:solidFill>
                <a:effectLst/>
                <a:latin typeface="Arial Unicode MS"/>
              </a:rPr>
              <a:t>adult 3.csv</a:t>
            </a:r>
            <a:r>
              <a:rPr kumimoji="0" lang="en-US" altLang="en-US" b="0" i="0" u="none" strike="noStrike" cap="none" normalizeH="0" baseline="0" dirty="0">
                <a:ln>
                  <a:noFill/>
                </a:ln>
                <a:solidFill>
                  <a:schemeClr val="tx1"/>
                </a:solidFill>
                <a:effectLst/>
              </a:rPr>
              <a:t> (UCI Adult Income Dataset variant)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Loaded using </a:t>
            </a:r>
            <a:r>
              <a:rPr kumimoji="0" lang="en-US" altLang="en-US" b="0" i="0" u="none" strike="noStrike" cap="none" normalizeH="0" baseline="0" dirty="0" err="1">
                <a:ln>
                  <a:noFill/>
                </a:ln>
                <a:solidFill>
                  <a:schemeClr val="tx1"/>
                </a:solidFill>
                <a:effectLst/>
                <a:latin typeface="Arial Unicode MS"/>
              </a:rPr>
              <a:t>pandas.read_csv</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for analysis and preprocessing.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Initial insights gathered using: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data.head</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err="1">
                <a:ln>
                  <a:noFill/>
                </a:ln>
                <a:solidFill>
                  <a:schemeClr val="tx1"/>
                </a:solidFill>
                <a:effectLst/>
                <a:latin typeface="Arial Unicode MS"/>
              </a:rPr>
              <a:t>data.tail</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 to preview entries.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data.shape</a:t>
            </a:r>
            <a:r>
              <a:rPr kumimoji="0" lang="en-US" altLang="en-US" b="0" i="0" u="none" strike="noStrike" cap="none" normalizeH="0" baseline="0" dirty="0">
                <a:ln>
                  <a:noFill/>
                </a:ln>
                <a:solidFill>
                  <a:schemeClr val="tx1"/>
                </a:solidFill>
                <a:effectLst/>
              </a:rPr>
              <a:t> – to understand dataset dimensions.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2. Handling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Identified missing values represented by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in </a:t>
            </a:r>
            <a:r>
              <a:rPr kumimoji="0" lang="en-US" altLang="en-US" b="0" i="0" u="none" strike="noStrike" cap="none" normalizeH="0" baseline="0" dirty="0" err="1">
                <a:ln>
                  <a:noFill/>
                </a:ln>
                <a:solidFill>
                  <a:schemeClr val="tx1"/>
                </a:solidFill>
                <a:effectLst/>
                <a:latin typeface="Arial Unicode MS"/>
              </a:rPr>
              <a:t>workclass</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occupation</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Replaced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with </a:t>
            </a:r>
            <a:r>
              <a:rPr kumimoji="0" lang="en-US" altLang="en-US" b="0" i="0" u="none" strike="noStrike" cap="none" normalizeH="0" baseline="0" dirty="0">
                <a:ln>
                  <a:noFill/>
                </a:ln>
                <a:solidFill>
                  <a:schemeClr val="tx1"/>
                </a:solidFill>
                <a:effectLst/>
                <a:latin typeface="Arial Unicode MS"/>
              </a:rPr>
              <a:t>"Others"</a:t>
            </a:r>
            <a:r>
              <a:rPr kumimoji="0" lang="en-US" altLang="en-US" b="0" i="0" u="none" strike="noStrike" cap="none" normalizeH="0" baseline="0" dirty="0">
                <a:ln>
                  <a:noFill/>
                </a:ln>
                <a:solidFill>
                  <a:schemeClr val="tx1"/>
                </a:solidFill>
                <a:effectLst/>
              </a:rPr>
              <a:t> using </a:t>
            </a:r>
            <a:r>
              <a:rPr kumimoji="0" lang="en-US" altLang="en-US" b="0" i="0" u="none" strike="noStrike" cap="none" normalizeH="0" baseline="0" dirty="0">
                <a:ln>
                  <a:noFill/>
                </a:ln>
                <a:solidFill>
                  <a:schemeClr val="tx1"/>
                </a:solidFill>
                <a:effectLst/>
                <a:latin typeface="Arial Unicode MS"/>
              </a:rPr>
              <a:t>replace()</a:t>
            </a:r>
            <a:r>
              <a:rPr kumimoji="0" lang="en-US" altLang="en-US" b="0" i="0" u="none" strike="noStrike" cap="none" normalizeH="0" baseline="0" dirty="0">
                <a:ln>
                  <a:noFill/>
                </a:ln>
                <a:solidFill>
                  <a:schemeClr val="tx1"/>
                </a:solidFill>
                <a:effectLst/>
              </a:rPr>
              <a:t> to maintain data integrity.</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Ensured no </a:t>
            </a:r>
            <a:r>
              <a:rPr kumimoji="0" lang="en-US" altLang="en-US" b="0" i="0" u="none" strike="noStrike" cap="none" normalizeH="0" baseline="0" dirty="0" err="1">
                <a:ln>
                  <a:noFill/>
                </a:ln>
                <a:solidFill>
                  <a:schemeClr val="tx1"/>
                </a:solidFill>
                <a:effectLst/>
                <a:latin typeface="Arial Unicode MS"/>
              </a:rPr>
              <a:t>NaN</a:t>
            </a:r>
            <a:r>
              <a:rPr kumimoji="0" lang="en-US" altLang="en-US" b="0" i="0" u="none" strike="noStrike" cap="none" normalizeH="0" baseline="0" dirty="0">
                <a:ln>
                  <a:noFill/>
                </a:ln>
                <a:solidFill>
                  <a:schemeClr val="tx1"/>
                </a:solidFill>
                <a:effectLst/>
              </a:rPr>
              <a:t> values using </a:t>
            </a:r>
            <a:r>
              <a:rPr kumimoji="0" lang="en-US" altLang="en-US" b="0" i="0" u="none" strike="noStrike" cap="none" normalizeH="0" baseline="0" dirty="0" err="1">
                <a:ln>
                  <a:noFill/>
                </a:ln>
                <a:solidFill>
                  <a:schemeClr val="tx1"/>
                </a:solidFill>
                <a:effectLst/>
                <a:latin typeface="Arial Unicode MS"/>
              </a:rPr>
              <a:t>data.isna</a:t>
            </a:r>
            <a:r>
              <a:rPr kumimoji="0" lang="en-US" altLang="en-US" b="0" i="0" u="none" strike="noStrike" cap="none" normalizeH="0" baseline="0" dirty="0">
                <a:ln>
                  <a:noFill/>
                </a:ln>
                <a:solidFill>
                  <a:schemeClr val="tx1"/>
                </a:solidFill>
                <a:effectLst/>
                <a:latin typeface="Arial Unicode MS"/>
              </a:rPr>
              <a:t>().sum()</a:t>
            </a:r>
            <a:r>
              <a:rPr kumimoji="0" lang="en-US" altLang="en-US" b="0" i="0" u="none" strike="noStrike" cap="none" normalizeH="0" baseline="0" dirty="0">
                <a:ln>
                  <a:noFill/>
                </a:ln>
                <a:solidFill>
                  <a:schemeClr val="tx1"/>
                </a:solidFill>
                <a:effectLst/>
              </a:rPr>
              <a:t> for all columns.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3. Irrelevant Data Removal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Removed rows where </a:t>
            </a:r>
            <a:r>
              <a:rPr kumimoji="0" lang="en-US" altLang="en-US" b="0" i="0" u="none" strike="noStrike" cap="none" normalizeH="0" baseline="0" dirty="0" err="1">
                <a:ln>
                  <a:noFill/>
                </a:ln>
                <a:solidFill>
                  <a:schemeClr val="tx1"/>
                </a:solidFill>
                <a:effectLst/>
                <a:latin typeface="Arial Unicode MS"/>
              </a:rPr>
              <a:t>workclass</a:t>
            </a:r>
            <a:r>
              <a:rPr kumimoji="0" lang="en-US" altLang="en-US" b="0" i="0" u="none" strike="noStrike" cap="none" normalizeH="0" baseline="0" dirty="0">
                <a:ln>
                  <a:noFill/>
                </a:ln>
                <a:solidFill>
                  <a:schemeClr val="tx1"/>
                </a:solidFill>
                <a:effectLst/>
              </a:rPr>
              <a:t> values were: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'Without-pay'</a:t>
            </a:r>
            <a:endParaRPr kumimoji="0" lang="en-US" altLang="en-US"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'Never-worked'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helped maintain relevant workforce data for salary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FD40-6D3F-87FC-AA5F-1A31BAA9B6B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62DE5774-2FCF-D6FB-D712-CA3C36FA411C}"/>
              </a:ext>
            </a:extLst>
          </p:cNvPr>
          <p:cNvSpPr>
            <a:spLocks noGrp="1" noChangeArrowheads="1"/>
          </p:cNvSpPr>
          <p:nvPr>
            <p:ph idx="1"/>
          </p:nvPr>
        </p:nvSpPr>
        <p:spPr bwMode="auto">
          <a:xfrm>
            <a:off x="581192" y="1653529"/>
            <a:ext cx="1102961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4. Outlier Detection &amp; Removal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matplotlib.pyplot.boxplot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visualizing outliers 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age</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capital-gain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hours-per-week</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Applied filtering conditions to remove extreme values: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age</a:t>
            </a:r>
            <a:r>
              <a:rPr kumimoji="0" lang="en-US" altLang="en-US" sz="1800" b="0" i="0" u="none" strike="noStrike" cap="none" normalizeH="0" baseline="0" dirty="0">
                <a:ln>
                  <a:noFill/>
                </a:ln>
                <a:solidFill>
                  <a:schemeClr val="tx1"/>
                </a:solidFill>
                <a:effectLst/>
              </a:rPr>
              <a:t> filtered between 17 and 75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 restricted between 5 and 16</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data consistency and reduced noise for better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5. Feature Selection &amp; Transformation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Dropped the </a:t>
            </a:r>
            <a:r>
              <a:rPr kumimoji="0" lang="en-US" altLang="en-US" sz="1800" b="0" i="0" u="none" strike="noStrike" cap="none" normalizeH="0" baseline="0" dirty="0">
                <a:ln>
                  <a:noFill/>
                </a:ln>
                <a:solidFill>
                  <a:schemeClr val="tx1"/>
                </a:solidFill>
                <a:effectLst/>
                <a:latin typeface="Arial Unicode MS"/>
              </a:rPr>
              <a:t>education</a:t>
            </a:r>
            <a:r>
              <a:rPr kumimoji="0" lang="en-US" altLang="en-US" sz="1800" b="0" i="0" u="none" strike="noStrike" cap="none" normalizeH="0" baseline="0" dirty="0">
                <a:ln>
                  <a:noFill/>
                </a:ln>
                <a:solidFill>
                  <a:schemeClr val="tx1"/>
                </a:solidFill>
                <a:effectLst/>
              </a:rPr>
              <a:t> column due to high correlation with </a:t>
            </a: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1" i="0" u="none" strike="noStrike" cap="none" normalizeH="0" baseline="0" dirty="0">
                <a:ln>
                  <a:noFill/>
                </a:ln>
                <a:solidFill>
                  <a:schemeClr val="tx1"/>
                </a:solidFill>
                <a:effectLst/>
                <a:latin typeface="Arial" panose="020B0604020202020204" pitchFamily="34" charset="0"/>
              </a:rPr>
              <a:t>Label Encoding</a:t>
            </a:r>
            <a:r>
              <a:rPr kumimoji="0" lang="en-US" altLang="en-US" sz="1800" b="0" i="0" u="none" strike="noStrike" cap="none" normalizeH="0" baseline="0" dirty="0">
                <a:ln>
                  <a:noFill/>
                </a:ln>
                <a:solidFill>
                  <a:schemeClr val="tx1"/>
                </a:solidFill>
                <a:effectLst/>
                <a:latin typeface="Arial" panose="020B0604020202020204" pitchFamily="34" charset="0"/>
              </a:rPr>
              <a:t> on categorical variables: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workclass</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marital-status</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occupation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relationship</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race</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gender</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native-country</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Label Encoding enabled machine learning models to process categorical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861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27A6-4CBF-A440-9E23-B58194CC61F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27CFF739-41BC-FA95-6CC4-01D9360F4F4A}"/>
              </a:ext>
            </a:extLst>
          </p:cNvPr>
          <p:cNvSpPr>
            <a:spLocks noGrp="1" noChangeArrowheads="1"/>
          </p:cNvSpPr>
          <p:nvPr>
            <p:ph idx="1"/>
          </p:nvPr>
        </p:nvSpPr>
        <p:spPr bwMode="auto">
          <a:xfrm>
            <a:off x="581192" y="1303572"/>
            <a:ext cx="1102961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6. Data Splitting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Divided data into: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set (80%)</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Testing set (20%)</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train_test_split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from </a:t>
            </a:r>
            <a:r>
              <a:rPr kumimoji="0" lang="en-US" altLang="en-US" sz="1800" b="0" i="0" u="none" strike="noStrike" cap="none" normalizeH="0" baseline="0" dirty="0" err="1">
                <a:ln>
                  <a:noFill/>
                </a:ln>
                <a:solidFill>
                  <a:schemeClr val="tx1"/>
                </a:solidFill>
                <a:effectLst/>
                <a:latin typeface="Arial Unicode MS"/>
              </a:rPr>
              <a:t>sklearn.model_selection</a:t>
            </a:r>
            <a:r>
              <a:rPr kumimoji="0" lang="en-US" altLang="en-US" sz="1800" b="0" i="0" u="none" strike="noStrike" cap="none" normalizeH="0" baseline="0" dirty="0">
                <a:ln>
                  <a:noFill/>
                </a:ln>
                <a:solidFill>
                  <a:schemeClr val="tx1"/>
                </a:solidFill>
                <a:effectLst/>
              </a:rPr>
              <a:t> with a fixed </a:t>
            </a:r>
            <a:r>
              <a:rPr kumimoji="0" lang="en-US" altLang="en-US" sz="1800" b="0" i="0" u="none" strike="noStrike" cap="none" normalizeH="0" baseline="0" dirty="0" err="1">
                <a:ln>
                  <a:noFill/>
                </a:ln>
                <a:solidFill>
                  <a:schemeClr val="tx1"/>
                </a:solidFill>
                <a:effectLst/>
                <a:latin typeface="Arial Unicode MS"/>
              </a:rPr>
              <a:t>random_state</a:t>
            </a:r>
            <a:r>
              <a:rPr kumimoji="0" lang="en-US" altLang="en-US" sz="1800" b="0" i="0" u="none" strike="noStrike" cap="none" normalizeH="0" baseline="0" dirty="0">
                <a:ln>
                  <a:noFill/>
                </a:ln>
                <a:solidFill>
                  <a:schemeClr val="tx1"/>
                </a:solidFill>
                <a:effectLst/>
              </a:rPr>
              <a:t> for reproducibility.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7. Model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Chose five popular machine learning models: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Logistic Regression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Random Forest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K-Nearest Neighbors (KNN)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 Vector Machine (SVM)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Gradient Boosting Classifier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8. Pipeline Creation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a:ln>
                  <a:noFill/>
                </a:ln>
                <a:solidFill>
                  <a:schemeClr val="tx1"/>
                </a:solidFill>
                <a:effectLst/>
                <a:latin typeface="Arial Unicode MS"/>
              </a:rPr>
              <a:t>Pipeline</a:t>
            </a:r>
            <a:r>
              <a:rPr kumimoji="0" lang="en-US" altLang="en-US" sz="1800" b="0" i="0" u="none" strike="noStrike" cap="none" normalizeH="0" baseline="0" dirty="0">
                <a:ln>
                  <a:noFill/>
                </a:ln>
                <a:solidFill>
                  <a:schemeClr val="tx1"/>
                </a:solidFill>
                <a:effectLst/>
              </a:rPr>
              <a:t> from </a:t>
            </a:r>
            <a:r>
              <a:rPr kumimoji="0" lang="en-US" altLang="en-US" sz="1800" b="0" i="0" u="none" strike="noStrike" cap="none" normalizeH="0" baseline="0" dirty="0" err="1">
                <a:ln>
                  <a:noFill/>
                </a:ln>
                <a:solidFill>
                  <a:schemeClr val="tx1"/>
                </a:solidFill>
                <a:effectLst/>
                <a:latin typeface="Arial Unicode MS"/>
              </a:rPr>
              <a:t>sklearn.pipeline</a:t>
            </a:r>
            <a:r>
              <a:rPr kumimoji="0" lang="en-US" altLang="en-US" sz="1800" b="0" i="0" u="none" strike="noStrike" cap="none" normalizeH="0" baseline="0" dirty="0">
                <a:ln>
                  <a:noFill/>
                </a:ln>
                <a:solidFill>
                  <a:schemeClr val="tx1"/>
                </a:solidFill>
                <a:effectLst/>
              </a:rPr>
              <a:t> for each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Included </a:t>
            </a:r>
            <a:r>
              <a:rPr kumimoji="0" lang="en-US" altLang="en-US" sz="1800" b="0" i="0" u="none" strike="noStrike" cap="none" normalizeH="0" baseline="0" dirty="0" err="1">
                <a:ln>
                  <a:noFill/>
                </a:ln>
                <a:solidFill>
                  <a:schemeClr val="tx1"/>
                </a:solidFill>
                <a:effectLst/>
                <a:latin typeface="Arial Unicode MS"/>
              </a:rPr>
              <a:t>StandardScaler</a:t>
            </a:r>
            <a:r>
              <a:rPr kumimoji="0" lang="en-US" altLang="en-US" sz="1800" b="0" i="0" u="none" strike="noStrike" cap="none" normalizeH="0" baseline="0" dirty="0">
                <a:ln>
                  <a:noFill/>
                </a:ln>
                <a:solidFill>
                  <a:schemeClr val="tx1"/>
                </a:solidFill>
                <a:effectLst/>
              </a:rPr>
              <a:t> for feature scaling.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Combined preprocessing and model into a single pipeline.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550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4F3E-E055-9BEF-C2EF-5F7F2C84B91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9F008AC2-158B-40CB-04E0-F3E7E5A46ED0}"/>
              </a:ext>
            </a:extLst>
          </p:cNvPr>
          <p:cNvSpPr>
            <a:spLocks noGrp="1" noChangeArrowheads="1"/>
          </p:cNvSpPr>
          <p:nvPr>
            <p:ph idx="1"/>
          </p:nvPr>
        </p:nvSpPr>
        <p:spPr bwMode="auto">
          <a:xfrm>
            <a:off x="581192" y="1575989"/>
            <a:ext cx="1102961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9. Model Training &amp;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Trained all models using training data: </a:t>
            </a:r>
            <a:r>
              <a:rPr kumimoji="0" lang="en-US" altLang="en-US" sz="1800" b="0" i="0" u="none" strike="noStrike" cap="none" normalizeH="0" baseline="0" dirty="0" err="1">
                <a:ln>
                  <a:noFill/>
                </a:ln>
                <a:solidFill>
                  <a:schemeClr val="tx1"/>
                </a:solidFill>
                <a:effectLst/>
                <a:latin typeface="Arial Unicode MS"/>
              </a:rPr>
              <a:t>X_train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latin typeface="Arial Unicode MS"/>
              </a:rPr>
              <a:t>y_train</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pipeline.fit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training, and </a:t>
            </a:r>
            <a:r>
              <a:rPr kumimoji="0" lang="en-US" altLang="en-US" sz="1800" b="0" i="0" u="none" strike="noStrike" cap="none" normalizeH="0" baseline="0" dirty="0" err="1">
                <a:ln>
                  <a:noFill/>
                </a:ln>
                <a:solidFill>
                  <a:schemeClr val="tx1"/>
                </a:solidFill>
                <a:effectLst/>
                <a:latin typeface="Arial Unicode MS"/>
              </a:rPr>
              <a:t>pipeline.predict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predictions.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10. Performance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Evaluated model performance using: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accuracy_score</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 to measure correct predictions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classification_report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 to analyze precision, recall, F1-score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11. Best Model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Compared model results and selected the one with: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Highest accuracy on test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Balanced precision and recall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Saved the best model using </a:t>
            </a:r>
            <a:r>
              <a:rPr kumimoji="0" lang="en-US" altLang="en-US" sz="1800" b="0" i="0" u="none" strike="noStrike" cap="none" normalizeH="0" baseline="0" dirty="0" err="1">
                <a:ln>
                  <a:noFill/>
                </a:ln>
                <a:solidFill>
                  <a:schemeClr val="tx1"/>
                </a:solidFill>
                <a:effectLst/>
                <a:latin typeface="Arial Unicode MS"/>
              </a:rPr>
              <a:t>joblib.dump</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deployment in </a:t>
            </a:r>
            <a:r>
              <a:rPr kumimoji="0" lang="en-US" altLang="en-US" sz="1800" b="0" i="0" u="none" strike="noStrike" cap="none" normalizeH="0" baseline="0" dirty="0" err="1">
                <a:ln>
                  <a:noFill/>
                </a:ln>
                <a:solidFill>
                  <a:schemeClr val="tx1"/>
                </a:solidFill>
                <a:effectLst/>
              </a:rPr>
              <a:t>Streamlit</a:t>
            </a:r>
            <a:r>
              <a:rPr kumimoji="0" lang="en-US" altLang="en-US" sz="1800" b="0" i="0" u="none" strike="noStrike" cap="none" normalizeH="0" baseline="0" dirty="0">
                <a:ln>
                  <a:noFill/>
                </a:ln>
                <a:solidFill>
                  <a:schemeClr val="tx1"/>
                </a:solidFill>
                <a:effectLst/>
              </a:rPr>
              <a:t> app.</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401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42E-F0CC-44CE-73D6-A32A27BA4739}"/>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F54A32FA-6664-1D77-937F-594EF0EA41C0}"/>
              </a:ext>
            </a:extLst>
          </p:cNvPr>
          <p:cNvSpPr>
            <a:spLocks noGrp="1" noChangeArrowheads="1"/>
          </p:cNvSpPr>
          <p:nvPr>
            <p:ph idx="1"/>
          </p:nvPr>
        </p:nvSpPr>
        <p:spPr bwMode="auto">
          <a:xfrm>
            <a:off x="581192" y="1552991"/>
            <a:ext cx="1102961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12. Web Application Using </a:t>
            </a:r>
            <a:r>
              <a:rPr kumimoji="0" lang="en-US" altLang="en-US" sz="1800" b="1" i="0" u="none" strike="noStrike" cap="none" normalizeH="0" baseline="0" dirty="0" err="1">
                <a:ln>
                  <a:noFill/>
                </a:ln>
                <a:solidFill>
                  <a:schemeClr val="tx1"/>
                </a:solidFill>
                <a:effectLst/>
                <a:latin typeface="Arial" panose="020B0604020202020204" pitchFamily="34" charset="0"/>
              </a:rPr>
              <a:t>Streamlit</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Developed a web app using the </a:t>
            </a:r>
            <a:r>
              <a:rPr kumimoji="0" lang="en-US" altLang="en-US" sz="1800" b="1"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framework.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Sidebar inputs: age, education, occupation, hours/week, experience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Real-time prediction using loaded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Display of prediction result in a success box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13. Batch Prediction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Allowed users to upload a </a:t>
            </a:r>
            <a:r>
              <a:rPr kumimoji="0" lang="en-US" altLang="en-US" sz="1800" b="0" i="0" u="none" strike="noStrike" cap="none" normalizeH="0" baseline="0" dirty="0">
                <a:ln>
                  <a:noFill/>
                </a:ln>
                <a:solidFill>
                  <a:schemeClr val="tx1"/>
                </a:solidFill>
                <a:effectLst/>
                <a:latin typeface="Arial Unicode MS"/>
              </a:rPr>
              <a:t>.csv</a:t>
            </a:r>
            <a:r>
              <a:rPr kumimoji="0" lang="en-US" altLang="en-US" sz="1800" b="0" i="0" u="none" strike="noStrike" cap="none" normalizeH="0" baseline="0" dirty="0">
                <a:ln>
                  <a:noFill/>
                </a:ln>
                <a:solidFill>
                  <a:schemeClr val="tx1"/>
                </a:solidFill>
                <a:effectLst/>
              </a:rPr>
              <a:t> file with employee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Predicted salary class for all rows and displayed output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Enabled download of prediction results as a CSV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14. Deployment &amp; Accessibility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Deployed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app for local use and prepared for cloud deployment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Created a smooth, user-friendly interface to make predictions accessible for both technical and non-technical 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164115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187</TotalTime>
  <Words>1315</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Unicode MS</vt:lpstr>
      <vt:lpstr>Calibri</vt:lpstr>
      <vt:lpstr>Calibri Light</vt:lpstr>
      <vt:lpstr>Franklin Gothic Book</vt:lpstr>
      <vt:lpstr>Franklin Gothic Demi</vt:lpstr>
      <vt:lpstr>Wingdings</vt:lpstr>
      <vt:lpstr>Wingdings 2</vt:lpstr>
      <vt:lpstr>DividendVTI</vt:lpstr>
      <vt:lpstr>Employee Salary Prediction using classification algorithm’s</vt:lpstr>
      <vt:lpstr>OUTLINE</vt:lpstr>
      <vt:lpstr>Problem Statement</vt:lpstr>
      <vt:lpstr>System  Approach</vt:lpstr>
      <vt:lpstr>Algorithm &amp; Deployment</vt:lpstr>
      <vt:lpstr>Algorithm &amp; Deployment</vt:lpstr>
      <vt:lpstr>Algorithm &amp; Deployment</vt:lpstr>
      <vt:lpstr>Algorithm &amp; Deployment</vt:lpstr>
      <vt:lpstr>Algorithm &amp; Deployment</vt:lpstr>
      <vt:lpstr>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NAMNEET DASH</cp:lastModifiedBy>
  <cp:revision>49</cp:revision>
  <dcterms:created xsi:type="dcterms:W3CDTF">2021-05-26T16:50:10Z</dcterms:created>
  <dcterms:modified xsi:type="dcterms:W3CDTF">2025-07-22T06:50:18Z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